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5" autoAdjust="0"/>
    <p:restoredTop sz="85549" autoAdjust="0"/>
  </p:normalViewPr>
  <p:slideViewPr>
    <p:cSldViewPr snapToGrid="0">
      <p:cViewPr varScale="1">
        <p:scale>
          <a:sx n="139" d="100"/>
          <a:sy n="139" d="100"/>
        </p:scale>
        <p:origin x="438"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F3A857-9ACC-4DF9-B889-8327B772A65F}" type="datetimeFigureOut">
              <a:rPr lang="nl-BE" smtClean="0"/>
              <a:t>24/08/2021</a:t>
            </a:fld>
            <a:endParaRPr lang="nl-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8FC3C-415E-47D6-A018-5C15B4D3D7AF}" type="slidenum">
              <a:rPr lang="nl-BE" smtClean="0"/>
              <a:t>‹#›</a:t>
            </a:fld>
            <a:endParaRPr lang="nl-BE"/>
          </a:p>
        </p:txBody>
      </p:sp>
    </p:spTree>
    <p:extLst>
      <p:ext uri="{BB962C8B-B14F-4D97-AF65-F5344CB8AC3E}">
        <p14:creationId xmlns:p14="http://schemas.microsoft.com/office/powerpoint/2010/main" val="3715180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Computing_platfor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Databases"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en.wikipedia.org/wiki/Virtual_machine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u="none" dirty="0">
                <a:solidFill>
                  <a:schemeClr val="tx1"/>
                </a:solidFill>
              </a:rPr>
              <a:t>But first what is cloud computing. Cloud computing is making hardware and software available through the internet. A cloud is referring to a group of devices that are connected to each other to make a network and is then called a cloud of computers.</a:t>
            </a:r>
            <a:endParaRPr lang="nl-BE" b="0" u="none" dirty="0">
              <a:solidFill>
                <a:schemeClr val="tx1"/>
              </a:solidFill>
            </a:endParaRPr>
          </a:p>
        </p:txBody>
      </p:sp>
      <p:sp>
        <p:nvSpPr>
          <p:cNvPr id="4" name="Slide Number Placeholder 3"/>
          <p:cNvSpPr>
            <a:spLocks noGrp="1"/>
          </p:cNvSpPr>
          <p:nvPr>
            <p:ph type="sldNum" sz="quarter" idx="5"/>
          </p:nvPr>
        </p:nvSpPr>
        <p:spPr/>
        <p:txBody>
          <a:bodyPr/>
          <a:lstStyle/>
          <a:p>
            <a:fld id="{D678FC3C-415E-47D6-A018-5C15B4D3D7AF}" type="slidenum">
              <a:rPr lang="nl-BE" smtClean="0"/>
              <a:t>2</a:t>
            </a:fld>
            <a:endParaRPr lang="nl-BE"/>
          </a:p>
        </p:txBody>
      </p:sp>
    </p:spTree>
    <p:extLst>
      <p:ext uri="{BB962C8B-B14F-4D97-AF65-F5344CB8AC3E}">
        <p14:creationId xmlns:p14="http://schemas.microsoft.com/office/powerpoint/2010/main" val="2257406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does it work? Through a service oriented structure which means “everything as a service” but cloud computing providers offer their services according to different models of which three standard models exist. These models are portrayed as layers in a stack because they offer increasing abstraction. Also the consumer doesn’t need to maintain this network because the provider has all the </a:t>
            </a:r>
            <a:r>
              <a:rPr lang="en-GB" dirty="0" err="1"/>
              <a:t>liabilityNow</a:t>
            </a:r>
            <a:r>
              <a:rPr lang="en-GB" dirty="0"/>
              <a:t> I will be giving some more information about the different models.</a:t>
            </a:r>
            <a:endParaRPr lang="nl-BE" dirty="0"/>
          </a:p>
        </p:txBody>
      </p:sp>
      <p:sp>
        <p:nvSpPr>
          <p:cNvPr id="4" name="Slide Number Placeholder 3"/>
          <p:cNvSpPr>
            <a:spLocks noGrp="1"/>
          </p:cNvSpPr>
          <p:nvPr>
            <p:ph type="sldNum" sz="quarter" idx="5"/>
          </p:nvPr>
        </p:nvSpPr>
        <p:spPr/>
        <p:txBody>
          <a:bodyPr/>
          <a:lstStyle/>
          <a:p>
            <a:fld id="{D678FC3C-415E-47D6-A018-5C15B4D3D7AF}" type="slidenum">
              <a:rPr lang="nl-BE" smtClean="0"/>
              <a:t>3</a:t>
            </a:fld>
            <a:endParaRPr lang="nl-BE"/>
          </a:p>
        </p:txBody>
      </p:sp>
    </p:spTree>
    <p:extLst>
      <p:ext uri="{BB962C8B-B14F-4D97-AF65-F5344CB8AC3E}">
        <p14:creationId xmlns:p14="http://schemas.microsoft.com/office/powerpoint/2010/main" val="1354945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Infrastructure as a service refers to online services that provide high level APIs used to abstract various low-level details of underlying network infrastructure like physical computing resources, location, data partitioning, scaling, security, backup and much more. Hypervisors which runs virtual machines as guests, can support large numbers of virtual machines and the ability to scale services up and down according to customers' varying requirements. </a:t>
            </a:r>
            <a:endParaRPr lang="nl-BE" dirty="0"/>
          </a:p>
        </p:txBody>
      </p:sp>
      <p:sp>
        <p:nvSpPr>
          <p:cNvPr id="4" name="Slide Number Placeholder 3"/>
          <p:cNvSpPr>
            <a:spLocks noGrp="1"/>
          </p:cNvSpPr>
          <p:nvPr>
            <p:ph type="sldNum" sz="quarter" idx="5"/>
          </p:nvPr>
        </p:nvSpPr>
        <p:spPr/>
        <p:txBody>
          <a:bodyPr/>
          <a:lstStyle/>
          <a:p>
            <a:fld id="{D678FC3C-415E-47D6-A018-5C15B4D3D7AF}" type="slidenum">
              <a:rPr lang="nl-BE" smtClean="0"/>
              <a:t>4</a:t>
            </a:fld>
            <a:endParaRPr lang="nl-BE"/>
          </a:p>
        </p:txBody>
      </p:sp>
    </p:spTree>
    <p:extLst>
      <p:ext uri="{BB962C8B-B14F-4D97-AF65-F5344CB8AC3E}">
        <p14:creationId xmlns:p14="http://schemas.microsoft.com/office/powerpoint/2010/main" val="3458014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Platform as a Service vendors offer a development environment to application developers. The provider typically develops toolkit and standards for development and channels for distribution and payment. In this model, cloud providers deliver a </a:t>
            </a:r>
            <a:r>
              <a:rPr lang="en-GB" u="none" dirty="0">
                <a:solidFill>
                  <a:schemeClr val="tx1"/>
                </a:solidFill>
                <a:hlinkClick r:id="rId3" tooltip="Computing platform">
                  <a:extLst>
                    <a:ext uri="{A12FA001-AC4F-418D-AE19-62706E023703}">
                      <ahyp:hlinkClr xmlns:ahyp="http://schemas.microsoft.com/office/drawing/2018/hyperlinkcolor" val="tx"/>
                    </a:ext>
                  </a:extLst>
                </a:hlinkClick>
              </a:rPr>
              <a:t>computing platform</a:t>
            </a:r>
            <a:r>
              <a:rPr lang="en-GB" u="sng" dirty="0">
                <a:solidFill>
                  <a:schemeClr val="tx1"/>
                </a:solidFill>
              </a:rPr>
              <a:t>, </a:t>
            </a:r>
            <a:r>
              <a:rPr lang="en-GB" dirty="0"/>
              <a:t>typically including operating system, programming-language execution environment, database, and web server. Some vendors also manage the underlying computer and storage resources to scale automatically to match application demand so that the cloud user does not have to allocate resources manually.</a:t>
            </a:r>
            <a:endParaRPr lang="nl-BE" dirty="0"/>
          </a:p>
        </p:txBody>
      </p:sp>
      <p:sp>
        <p:nvSpPr>
          <p:cNvPr id="4" name="Slide Number Placeholder 3"/>
          <p:cNvSpPr>
            <a:spLocks noGrp="1"/>
          </p:cNvSpPr>
          <p:nvPr>
            <p:ph type="sldNum" sz="quarter" idx="5"/>
          </p:nvPr>
        </p:nvSpPr>
        <p:spPr/>
        <p:txBody>
          <a:bodyPr/>
          <a:lstStyle/>
          <a:p>
            <a:fld id="{D678FC3C-415E-47D6-A018-5C15B4D3D7AF}" type="slidenum">
              <a:rPr lang="nl-BE" smtClean="0"/>
              <a:t>5</a:t>
            </a:fld>
            <a:endParaRPr lang="nl-BE"/>
          </a:p>
        </p:txBody>
      </p:sp>
    </p:spTree>
    <p:extLst>
      <p:ext uri="{BB962C8B-B14F-4D97-AF65-F5344CB8AC3E}">
        <p14:creationId xmlns:p14="http://schemas.microsoft.com/office/powerpoint/2010/main" val="3568060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the software as a service model, users gain access to application software and </a:t>
            </a:r>
            <a:r>
              <a:rPr lang="en-GB" dirty="0">
                <a:solidFill>
                  <a:schemeClr val="tx1"/>
                </a:solidFill>
                <a:hlinkClick r:id="rId3" tooltip="Databases">
                  <a:extLst>
                    <a:ext uri="{A12FA001-AC4F-418D-AE19-62706E023703}">
                      <ahyp:hlinkClr xmlns:ahyp="http://schemas.microsoft.com/office/drawing/2018/hyperlinkcolor" val="tx"/>
                    </a:ext>
                  </a:extLst>
                </a:hlinkClick>
              </a:rPr>
              <a:t>databases</a:t>
            </a:r>
            <a:r>
              <a:rPr lang="en-GB" dirty="0"/>
              <a:t>. Cloud providers manage the infrastructure and platforms that run the applications. It is sometimes referred to as "on-demand software" and is usually priced on a pay-per-use basis or using a subscription fee. In this model, cloud providers install and operate application software in the cloud and cloud users access the software from cloud clients. Cloud users do not manage the cloud infrastructure and platform where the application runs. This eliminates the need to install and run the application on the their own computers, which simplifies maintenance and support. Cloud applications differ from other applications in their scalability which can be achieved by cloning tasks onto multiple </a:t>
            </a:r>
            <a:r>
              <a:rPr lang="en-GB" dirty="0">
                <a:solidFill>
                  <a:schemeClr val="tx1"/>
                </a:solidFill>
                <a:hlinkClick r:id="rId4">
                  <a:extLst>
                    <a:ext uri="{A12FA001-AC4F-418D-AE19-62706E023703}">
                      <ahyp:hlinkClr xmlns:ahyp="http://schemas.microsoft.com/office/drawing/2018/hyperlinkcolor" val="tx"/>
                    </a:ext>
                  </a:extLst>
                </a:hlinkClick>
              </a:rPr>
              <a:t>virtual machines</a:t>
            </a:r>
            <a:r>
              <a:rPr lang="en-GB" dirty="0"/>
              <a:t> at run-time to meet changing work demand.</a:t>
            </a:r>
            <a:endParaRPr lang="nl-BE" dirty="0"/>
          </a:p>
        </p:txBody>
      </p:sp>
      <p:sp>
        <p:nvSpPr>
          <p:cNvPr id="4" name="Slide Number Placeholder 3"/>
          <p:cNvSpPr>
            <a:spLocks noGrp="1"/>
          </p:cNvSpPr>
          <p:nvPr>
            <p:ph type="sldNum" sz="quarter" idx="5"/>
          </p:nvPr>
        </p:nvSpPr>
        <p:spPr/>
        <p:txBody>
          <a:bodyPr/>
          <a:lstStyle/>
          <a:p>
            <a:fld id="{D678FC3C-415E-47D6-A018-5C15B4D3D7AF}" type="slidenum">
              <a:rPr lang="nl-BE" smtClean="0"/>
              <a:t>6</a:t>
            </a:fld>
            <a:endParaRPr lang="nl-BE"/>
          </a:p>
        </p:txBody>
      </p:sp>
    </p:spTree>
    <p:extLst>
      <p:ext uri="{BB962C8B-B14F-4D97-AF65-F5344CB8AC3E}">
        <p14:creationId xmlns:p14="http://schemas.microsoft.com/office/powerpoint/2010/main" val="12701687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some disadvantages to cloud computing though like the privacy aspect of it. The provider has full control so they can see everything you do. Also there are limitations to the customizability of the clouds because they offer a selection and not all programs.</a:t>
            </a:r>
            <a:endParaRPr lang="nl-BE" dirty="0"/>
          </a:p>
        </p:txBody>
      </p:sp>
      <p:sp>
        <p:nvSpPr>
          <p:cNvPr id="4" name="Slide Number Placeholder 3"/>
          <p:cNvSpPr>
            <a:spLocks noGrp="1"/>
          </p:cNvSpPr>
          <p:nvPr>
            <p:ph type="sldNum" sz="quarter" idx="5"/>
          </p:nvPr>
        </p:nvSpPr>
        <p:spPr/>
        <p:txBody>
          <a:bodyPr/>
          <a:lstStyle/>
          <a:p>
            <a:fld id="{D678FC3C-415E-47D6-A018-5C15B4D3D7AF}" type="slidenum">
              <a:rPr lang="nl-BE" smtClean="0"/>
              <a:t>7</a:t>
            </a:fld>
            <a:endParaRPr lang="nl-BE"/>
          </a:p>
        </p:txBody>
      </p:sp>
    </p:spTree>
    <p:extLst>
      <p:ext uri="{BB962C8B-B14F-4D97-AF65-F5344CB8AC3E}">
        <p14:creationId xmlns:p14="http://schemas.microsoft.com/office/powerpoint/2010/main" val="3417657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C19A87F-6D34-411B-8180-F8BAC7A4C750}" type="datetimeFigureOut">
              <a:rPr lang="nl-BE" smtClean="0"/>
              <a:t>24/08/2021</a:t>
            </a:fld>
            <a:endParaRPr lang="nl-BE"/>
          </a:p>
        </p:txBody>
      </p:sp>
      <p:sp>
        <p:nvSpPr>
          <p:cNvPr id="8" name="Footer Placeholder 7"/>
          <p:cNvSpPr>
            <a:spLocks noGrp="1"/>
          </p:cNvSpPr>
          <p:nvPr>
            <p:ph type="ftr" sz="quarter" idx="11"/>
          </p:nvPr>
        </p:nvSpPr>
        <p:spPr/>
        <p:txBody>
          <a:bodyPr/>
          <a:lstStyle/>
          <a:p>
            <a:endParaRPr lang="nl-BE"/>
          </a:p>
        </p:txBody>
      </p:sp>
      <p:sp>
        <p:nvSpPr>
          <p:cNvPr id="9" name="Slide Number Placeholder 8"/>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2264971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2921696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8407673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567238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11234158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C19A87F-6D34-411B-8180-F8BAC7A4C750}" type="datetimeFigureOut">
              <a:rPr lang="nl-BE" smtClean="0"/>
              <a:t>24/08/2021</a:t>
            </a:fld>
            <a:endParaRPr lang="nl-BE"/>
          </a:p>
        </p:txBody>
      </p:sp>
      <p:sp>
        <p:nvSpPr>
          <p:cNvPr id="4" name="Footer Placeholder 3"/>
          <p:cNvSpPr>
            <a:spLocks noGrp="1"/>
          </p:cNvSpPr>
          <p:nvPr>
            <p:ph type="ftr" sz="quarter" idx="11"/>
          </p:nvPr>
        </p:nvSpPr>
        <p:spPr/>
        <p:txBody>
          <a:bodyPr/>
          <a:lstStyle/>
          <a:p>
            <a:endParaRPr lang="nl-BE"/>
          </a:p>
        </p:txBody>
      </p:sp>
      <p:sp>
        <p:nvSpPr>
          <p:cNvPr id="5" name="Slide Number Placeholder 4"/>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14692264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C19A87F-6D34-411B-8180-F8BAC7A4C750}" type="datetimeFigureOut">
              <a:rPr lang="nl-BE" smtClean="0"/>
              <a:t>24/08/2021</a:t>
            </a:fld>
            <a:endParaRPr lang="nl-BE"/>
          </a:p>
        </p:txBody>
      </p:sp>
      <p:sp>
        <p:nvSpPr>
          <p:cNvPr id="4" name="Footer Placeholder 3"/>
          <p:cNvSpPr>
            <a:spLocks noGrp="1"/>
          </p:cNvSpPr>
          <p:nvPr>
            <p:ph type="ftr" sz="quarter" idx="11"/>
          </p:nvPr>
        </p:nvSpPr>
        <p:spPr/>
        <p:txBody>
          <a:bodyPr/>
          <a:lstStyle/>
          <a:p>
            <a:endParaRPr lang="nl-BE"/>
          </a:p>
        </p:txBody>
      </p:sp>
      <p:sp>
        <p:nvSpPr>
          <p:cNvPr id="5" name="Slide Number Placeholder 4"/>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13417590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19A87F-6D34-411B-8180-F8BAC7A4C750}" type="datetimeFigureOut">
              <a:rPr lang="nl-BE" smtClean="0"/>
              <a:t>24/08/2021</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3160720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19A87F-6D34-411B-8180-F8BAC7A4C750}" type="datetimeFigureOut">
              <a:rPr lang="nl-BE" smtClean="0"/>
              <a:t>24/08/2021</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515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19A87F-6D34-411B-8180-F8BAC7A4C750}" type="datetimeFigureOut">
              <a:rPr lang="nl-BE" smtClean="0"/>
              <a:t>24/08/2021</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675892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19A87F-6D34-411B-8180-F8BAC7A4C750}" type="datetimeFigureOut">
              <a:rPr lang="nl-BE" smtClean="0"/>
              <a:t>24/08/2021</a:t>
            </a:fld>
            <a:endParaRPr lang="nl-BE"/>
          </a:p>
        </p:txBody>
      </p:sp>
      <p:sp>
        <p:nvSpPr>
          <p:cNvPr id="5" name="Footer Placeholder 4"/>
          <p:cNvSpPr>
            <a:spLocks noGrp="1"/>
          </p:cNvSpPr>
          <p:nvPr>
            <p:ph type="ftr" sz="quarter" idx="11"/>
          </p:nvPr>
        </p:nvSpPr>
        <p:spPr/>
        <p:txBody>
          <a:bodyPr/>
          <a:lstStyle/>
          <a:p>
            <a:endParaRPr lang="nl-BE"/>
          </a:p>
        </p:txBody>
      </p:sp>
      <p:sp>
        <p:nvSpPr>
          <p:cNvPr id="6" name="Slide Number Placeholder 5"/>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4029468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4040895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19A87F-6D34-411B-8180-F8BAC7A4C750}" type="datetimeFigureOut">
              <a:rPr lang="nl-BE" smtClean="0"/>
              <a:t>24/08/2021</a:t>
            </a:fld>
            <a:endParaRPr lang="nl-BE"/>
          </a:p>
        </p:txBody>
      </p:sp>
      <p:sp>
        <p:nvSpPr>
          <p:cNvPr id="8" name="Footer Placeholder 7"/>
          <p:cNvSpPr>
            <a:spLocks noGrp="1"/>
          </p:cNvSpPr>
          <p:nvPr>
            <p:ph type="ftr" sz="quarter" idx="11"/>
          </p:nvPr>
        </p:nvSpPr>
        <p:spPr/>
        <p:txBody>
          <a:bodyPr/>
          <a:lstStyle/>
          <a:p>
            <a:endParaRPr lang="nl-BE"/>
          </a:p>
        </p:txBody>
      </p:sp>
      <p:sp>
        <p:nvSpPr>
          <p:cNvPr id="9" name="Slide Number Placeholder 8"/>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3071024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19A87F-6D34-411B-8180-F8BAC7A4C750}" type="datetimeFigureOut">
              <a:rPr lang="nl-BE" smtClean="0"/>
              <a:t>24/08/2021</a:t>
            </a:fld>
            <a:endParaRPr lang="nl-BE"/>
          </a:p>
        </p:txBody>
      </p:sp>
      <p:sp>
        <p:nvSpPr>
          <p:cNvPr id="4" name="Footer Placeholder 3"/>
          <p:cNvSpPr>
            <a:spLocks noGrp="1"/>
          </p:cNvSpPr>
          <p:nvPr>
            <p:ph type="ftr" sz="quarter" idx="11"/>
          </p:nvPr>
        </p:nvSpPr>
        <p:spPr/>
        <p:txBody>
          <a:bodyPr/>
          <a:lstStyle/>
          <a:p>
            <a:endParaRPr lang="nl-BE"/>
          </a:p>
        </p:txBody>
      </p:sp>
      <p:sp>
        <p:nvSpPr>
          <p:cNvPr id="5" name="Slide Number Placeholder 4"/>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2647936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19A87F-6D34-411B-8180-F8BAC7A4C750}" type="datetimeFigureOut">
              <a:rPr lang="nl-BE" smtClean="0"/>
              <a:t>24/08/2021</a:t>
            </a:fld>
            <a:endParaRPr lang="nl-BE"/>
          </a:p>
        </p:txBody>
      </p:sp>
      <p:sp>
        <p:nvSpPr>
          <p:cNvPr id="3" name="Footer Placeholder 2"/>
          <p:cNvSpPr>
            <a:spLocks noGrp="1"/>
          </p:cNvSpPr>
          <p:nvPr>
            <p:ph type="ftr" sz="quarter" idx="11"/>
          </p:nvPr>
        </p:nvSpPr>
        <p:spPr/>
        <p:txBody>
          <a:bodyPr/>
          <a:lstStyle/>
          <a:p>
            <a:endParaRPr lang="nl-BE"/>
          </a:p>
        </p:txBody>
      </p:sp>
      <p:sp>
        <p:nvSpPr>
          <p:cNvPr id="4" name="Slide Number Placeholder 3"/>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1853966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1747081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19A87F-6D34-411B-8180-F8BAC7A4C750}" type="datetimeFigureOut">
              <a:rPr lang="nl-BE" smtClean="0"/>
              <a:t>24/08/2021</a:t>
            </a:fld>
            <a:endParaRPr lang="nl-BE"/>
          </a:p>
        </p:txBody>
      </p:sp>
      <p:sp>
        <p:nvSpPr>
          <p:cNvPr id="6" name="Footer Placeholder 5"/>
          <p:cNvSpPr>
            <a:spLocks noGrp="1"/>
          </p:cNvSpPr>
          <p:nvPr>
            <p:ph type="ftr" sz="quarter" idx="11"/>
          </p:nvPr>
        </p:nvSpPr>
        <p:spPr/>
        <p:txBody>
          <a:bodyPr/>
          <a:lstStyle/>
          <a:p>
            <a:endParaRPr lang="nl-BE"/>
          </a:p>
        </p:txBody>
      </p:sp>
      <p:sp>
        <p:nvSpPr>
          <p:cNvPr id="7" name="Slide Number Placeholder 6"/>
          <p:cNvSpPr>
            <a:spLocks noGrp="1"/>
          </p:cNvSpPr>
          <p:nvPr>
            <p:ph type="sldNum" sz="quarter" idx="12"/>
          </p:nvPr>
        </p:nvSpPr>
        <p:spPr/>
        <p:txBody>
          <a:bodyPr/>
          <a:lstStyle/>
          <a:p>
            <a:fld id="{22054AB6-0D92-44E9-B54B-60055D6DABED}" type="slidenum">
              <a:rPr lang="nl-BE" smtClean="0"/>
              <a:t>‹#›</a:t>
            </a:fld>
            <a:endParaRPr lang="nl-BE"/>
          </a:p>
        </p:txBody>
      </p:sp>
    </p:spTree>
    <p:extLst>
      <p:ext uri="{BB962C8B-B14F-4D97-AF65-F5344CB8AC3E}">
        <p14:creationId xmlns:p14="http://schemas.microsoft.com/office/powerpoint/2010/main" val="3993362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7C19A87F-6D34-411B-8180-F8BAC7A4C750}" type="datetimeFigureOut">
              <a:rPr lang="nl-BE" smtClean="0"/>
              <a:t>24/08/2021</a:t>
            </a:fld>
            <a:endParaRPr lang="nl-B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nl-B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2054AB6-0D92-44E9-B54B-60055D6DABED}" type="slidenum">
              <a:rPr lang="nl-BE" smtClean="0"/>
              <a:t>‹#›</a:t>
            </a:fld>
            <a:endParaRPr lang="nl-BE"/>
          </a:p>
        </p:txBody>
      </p:sp>
    </p:spTree>
    <p:extLst>
      <p:ext uri="{BB962C8B-B14F-4D97-AF65-F5344CB8AC3E}">
        <p14:creationId xmlns:p14="http://schemas.microsoft.com/office/powerpoint/2010/main" val="51769562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s://www.google.com/imgres?imgurl=https%3A%2F%2Ftechgenix.com%2Ftgwordpress%2Fwp-content%2Fuploads%2F2016%2F12%2FHow-to-Deploy-a-Windows-Server-2016-as-an-Azure-VM.png&amp;imgrefurl=https%3A%2F%2Faspex.be%2Ffaq-de-meest-gestelde-vragen-over-azure%2F&amp;tbnid=ZUjDIasXsHG8DM&amp;vet=12ahUKEwjttYahqsnyAhWwyrsIHVK3ClUQMygDegUIARCyAQ..i&amp;docid=xZJ7vnRvh_JMsM&amp;w=390&amp;h=220&amp;q=windows%20azure&amp;hl=nl&amp;client=firefox-b-d&amp;ved=2ahUKEwjttYahqsnyAhWwyrsIHVK3ClUQMygDegUIARCyAQ"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F0F2-E6B1-47E9-AB11-A8CC5E20ADF1}"/>
              </a:ext>
            </a:extLst>
          </p:cNvPr>
          <p:cNvSpPr>
            <a:spLocks noGrp="1"/>
          </p:cNvSpPr>
          <p:nvPr>
            <p:ph type="ctrTitle"/>
          </p:nvPr>
        </p:nvSpPr>
        <p:spPr/>
        <p:txBody>
          <a:bodyPr/>
          <a:lstStyle/>
          <a:p>
            <a:r>
              <a:rPr lang="en-GB" dirty="0"/>
              <a:t>Cloud Computing</a:t>
            </a:r>
            <a:endParaRPr lang="nl-BE" dirty="0"/>
          </a:p>
        </p:txBody>
      </p:sp>
      <p:sp>
        <p:nvSpPr>
          <p:cNvPr id="3" name="Subtitle 2">
            <a:extLst>
              <a:ext uri="{FF2B5EF4-FFF2-40B4-BE49-F238E27FC236}">
                <a16:creationId xmlns:a16="http://schemas.microsoft.com/office/drawing/2014/main" id="{51C68D0B-3378-472C-AA33-AB742EF0F4D2}"/>
              </a:ext>
            </a:extLst>
          </p:cNvPr>
          <p:cNvSpPr>
            <a:spLocks noGrp="1"/>
          </p:cNvSpPr>
          <p:nvPr>
            <p:ph type="subTitle" idx="1"/>
          </p:nvPr>
        </p:nvSpPr>
        <p:spPr/>
        <p:txBody>
          <a:bodyPr/>
          <a:lstStyle/>
          <a:p>
            <a:endParaRPr lang="nl-BE" dirty="0"/>
          </a:p>
        </p:txBody>
      </p:sp>
    </p:spTree>
    <p:extLst>
      <p:ext uri="{BB962C8B-B14F-4D97-AF65-F5344CB8AC3E}">
        <p14:creationId xmlns:p14="http://schemas.microsoft.com/office/powerpoint/2010/main" val="1833805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AED7E36F-2D58-4535-8A0E-B11AEDEB2737}"/>
              </a:ext>
            </a:extLst>
          </p:cNvPr>
          <p:cNvPicPr>
            <a:picLocks noChangeAspect="1"/>
          </p:cNvPicPr>
          <p:nvPr/>
        </p:nvPicPr>
        <p:blipFill rotWithShape="1">
          <a:blip r:embed="rId4">
            <a:alphaModFix amt="12000"/>
            <a:grayscl/>
            <a:extLst>
              <a:ext uri="{28A0092B-C50C-407E-A947-70E740481C1C}">
                <a14:useLocalDpi xmlns:a14="http://schemas.microsoft.com/office/drawing/2010/main" val="0"/>
              </a:ext>
            </a:extLst>
          </a:blip>
          <a:srcRect b="13405"/>
          <a:stretch/>
        </p:blipFill>
        <p:spPr>
          <a:xfrm>
            <a:off x="0" y="0"/>
            <a:ext cx="12191980" cy="6858000"/>
          </a:xfrm>
          <a:prstGeom prst="rect">
            <a:avLst/>
          </a:prstGeom>
          <a:effectLst>
            <a:reflection blurRad="38100" stA="55000" endPos="15000" dir="5400000" sy="-100000" algn="bl" rotWithShape="0"/>
          </a:effectLst>
        </p:spPr>
      </p:pic>
      <p:sp>
        <p:nvSpPr>
          <p:cNvPr id="2" name="Title 1">
            <a:extLst>
              <a:ext uri="{FF2B5EF4-FFF2-40B4-BE49-F238E27FC236}">
                <a16:creationId xmlns:a16="http://schemas.microsoft.com/office/drawing/2014/main" id="{FF1AA10F-06FE-4225-AFD2-96DAB9CEDAA9}"/>
              </a:ext>
            </a:extLst>
          </p:cNvPr>
          <p:cNvSpPr>
            <a:spLocks noGrp="1"/>
          </p:cNvSpPr>
          <p:nvPr>
            <p:ph type="title"/>
          </p:nvPr>
        </p:nvSpPr>
        <p:spPr>
          <a:xfrm>
            <a:off x="838200" y="365125"/>
            <a:ext cx="10515600" cy="1325563"/>
          </a:xfrm>
        </p:spPr>
        <p:txBody>
          <a:bodyPr>
            <a:normAutofit/>
          </a:bodyPr>
          <a:lstStyle/>
          <a:p>
            <a:r>
              <a:rPr lang="en-GB"/>
              <a:t>What?</a:t>
            </a:r>
            <a:endParaRPr lang="nl-BE" dirty="0"/>
          </a:p>
        </p:txBody>
      </p:sp>
      <p:sp>
        <p:nvSpPr>
          <p:cNvPr id="3" name="Content Placeholder 2">
            <a:extLst>
              <a:ext uri="{FF2B5EF4-FFF2-40B4-BE49-F238E27FC236}">
                <a16:creationId xmlns:a16="http://schemas.microsoft.com/office/drawing/2014/main" id="{CD665D85-0140-4E7A-9AB0-35EFCD07BBC4}"/>
              </a:ext>
            </a:extLst>
          </p:cNvPr>
          <p:cNvSpPr>
            <a:spLocks noGrp="1"/>
          </p:cNvSpPr>
          <p:nvPr>
            <p:ph idx="1"/>
          </p:nvPr>
        </p:nvSpPr>
        <p:spPr>
          <a:xfrm>
            <a:off x="1120000" y="1825625"/>
            <a:ext cx="10233800" cy="4351338"/>
          </a:xfrm>
        </p:spPr>
        <p:txBody>
          <a:bodyPr>
            <a:normAutofit/>
          </a:bodyPr>
          <a:lstStyle/>
          <a:p>
            <a:r>
              <a:rPr lang="en-GB"/>
              <a:t>Accessibility of hardware and software through internet</a:t>
            </a:r>
          </a:p>
          <a:p>
            <a:r>
              <a:rPr lang="en-GB"/>
              <a:t>Group of connected devices</a:t>
            </a:r>
          </a:p>
          <a:p>
            <a:endParaRPr lang="nl-BE" dirty="0"/>
          </a:p>
        </p:txBody>
      </p:sp>
    </p:spTree>
    <p:extLst>
      <p:ext uri="{BB962C8B-B14F-4D97-AF65-F5344CB8AC3E}">
        <p14:creationId xmlns:p14="http://schemas.microsoft.com/office/powerpoint/2010/main" val="970054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46130003-5222-4875-8738-1217755C7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520900-C49D-4400-BD27-34197038A10A}"/>
              </a:ext>
            </a:extLst>
          </p:cNvPr>
          <p:cNvSpPr>
            <a:spLocks noGrp="1"/>
          </p:cNvSpPr>
          <p:nvPr>
            <p:ph type="title"/>
          </p:nvPr>
        </p:nvSpPr>
        <p:spPr>
          <a:xfrm>
            <a:off x="838200" y="365125"/>
            <a:ext cx="10515600" cy="1325563"/>
          </a:xfrm>
        </p:spPr>
        <p:txBody>
          <a:bodyPr>
            <a:normAutofit/>
          </a:bodyPr>
          <a:lstStyle/>
          <a:p>
            <a:r>
              <a:rPr lang="en-GB">
                <a:gradFill flip="none" rotWithShape="1">
                  <a:gsLst>
                    <a:gs pos="28000">
                      <a:srgbClr val="EDEDED"/>
                    </a:gs>
                    <a:gs pos="0">
                      <a:srgbClr val="BFBFBF"/>
                    </a:gs>
                    <a:gs pos="100000">
                      <a:srgbClr val="FFFFFF"/>
                    </a:gs>
                  </a:gsLst>
                  <a:lin ang="4800000" scaled="0"/>
                  <a:tileRect/>
                </a:gradFill>
              </a:rPr>
              <a:t>How does it work</a:t>
            </a:r>
            <a:endParaRPr lang="nl-BE">
              <a:gradFill flip="none" rotWithShape="1">
                <a:gsLst>
                  <a:gs pos="28000">
                    <a:srgbClr val="EDEDED"/>
                  </a:gs>
                  <a:gs pos="0">
                    <a:srgbClr val="BFBFBF"/>
                  </a:gs>
                  <a:gs pos="100000">
                    <a:srgbClr val="FFFFFF"/>
                  </a:gs>
                </a:gsLst>
                <a:lin ang="4800000" scaled="0"/>
                <a:tileRect/>
              </a:gradFill>
            </a:endParaRPr>
          </a:p>
        </p:txBody>
      </p:sp>
      <p:sp>
        <p:nvSpPr>
          <p:cNvPr id="14" name="Rounded Rectangle 17">
            <a:extLst>
              <a:ext uri="{FF2B5EF4-FFF2-40B4-BE49-F238E27FC236}">
                <a16:creationId xmlns:a16="http://schemas.microsoft.com/office/drawing/2014/main" id="{3E388DCC-9257-412E-811D-30F74D4CB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948070"/>
            <a:ext cx="4773166" cy="3896140"/>
          </a:xfrm>
          <a:prstGeom prst="roundRect">
            <a:avLst>
              <a:gd name="adj" fmla="val 2028"/>
            </a:avLst>
          </a:prstGeom>
          <a:solidFill>
            <a:schemeClr val="bg1"/>
          </a:solidFill>
          <a:ln>
            <a:no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66FF679-D3AC-4C6F-9DE2-D14B2E9E2147}"/>
              </a:ext>
            </a:extLst>
          </p:cNvPr>
          <p:cNvPicPr>
            <a:picLocks noChangeAspect="1"/>
          </p:cNvPicPr>
          <p:nvPr/>
        </p:nvPicPr>
        <p:blipFill>
          <a:blip r:embed="rId4"/>
          <a:stretch>
            <a:fillRect/>
          </a:stretch>
        </p:blipFill>
        <p:spPr>
          <a:xfrm>
            <a:off x="1467917" y="2268111"/>
            <a:ext cx="3513732" cy="3256059"/>
          </a:xfrm>
          <a:prstGeom prst="rect">
            <a:avLst/>
          </a:prstGeom>
        </p:spPr>
      </p:pic>
      <p:sp>
        <p:nvSpPr>
          <p:cNvPr id="3" name="Content Placeholder 2">
            <a:extLst>
              <a:ext uri="{FF2B5EF4-FFF2-40B4-BE49-F238E27FC236}">
                <a16:creationId xmlns:a16="http://schemas.microsoft.com/office/drawing/2014/main" id="{6CA9D38F-4871-4312-9DF1-643C2B7DE75D}"/>
              </a:ext>
            </a:extLst>
          </p:cNvPr>
          <p:cNvSpPr>
            <a:spLocks noGrp="1"/>
          </p:cNvSpPr>
          <p:nvPr>
            <p:ph idx="1"/>
          </p:nvPr>
        </p:nvSpPr>
        <p:spPr>
          <a:xfrm>
            <a:off x="6096000" y="1948069"/>
            <a:ext cx="5257799" cy="4228893"/>
          </a:xfrm>
        </p:spPr>
        <p:txBody>
          <a:bodyPr>
            <a:normAutofit/>
          </a:bodyPr>
          <a:lstStyle/>
          <a:p>
            <a:r>
              <a:rPr lang="en-GB" sz="2400">
                <a:gradFill>
                  <a:gsLst>
                    <a:gs pos="34000">
                      <a:srgbClr val="EDEDED"/>
                    </a:gs>
                    <a:gs pos="0">
                      <a:srgbClr val="BFBFBF"/>
                    </a:gs>
                    <a:gs pos="100000">
                      <a:srgbClr val="FFFFFF"/>
                    </a:gs>
                  </a:gsLst>
                  <a:lin ang="4800000" scaled="0"/>
                </a:gradFill>
              </a:rPr>
              <a:t>Service oriented architecture</a:t>
            </a:r>
          </a:p>
          <a:p>
            <a:r>
              <a:rPr lang="en-GB" sz="2400">
                <a:gradFill>
                  <a:gsLst>
                    <a:gs pos="34000">
                      <a:srgbClr val="EDEDED"/>
                    </a:gs>
                    <a:gs pos="0">
                      <a:srgbClr val="BFBFBF"/>
                    </a:gs>
                    <a:gs pos="100000">
                      <a:srgbClr val="FFFFFF"/>
                    </a:gs>
                  </a:gsLst>
                  <a:lin ang="4800000" scaled="0"/>
                </a:gradFill>
              </a:rPr>
              <a:t>Provide services</a:t>
            </a:r>
            <a:r>
              <a:rPr lang="nl-BE" sz="2400">
                <a:gradFill>
                  <a:gsLst>
                    <a:gs pos="34000">
                      <a:srgbClr val="EDEDED"/>
                    </a:gs>
                    <a:gs pos="0">
                      <a:srgbClr val="BFBFBF"/>
                    </a:gs>
                    <a:gs pos="100000">
                      <a:srgbClr val="FFFFFF"/>
                    </a:gs>
                  </a:gsLst>
                  <a:lin ang="4800000" scaled="0"/>
                </a:gradFill>
              </a:rPr>
              <a:t> according to models</a:t>
            </a:r>
          </a:p>
          <a:p>
            <a:r>
              <a:rPr lang="nl-BE" sz="2400">
                <a:gradFill>
                  <a:gsLst>
                    <a:gs pos="34000">
                      <a:srgbClr val="EDEDED"/>
                    </a:gs>
                    <a:gs pos="0">
                      <a:srgbClr val="BFBFBF"/>
                    </a:gs>
                    <a:gs pos="100000">
                      <a:srgbClr val="FFFFFF"/>
                    </a:gs>
                  </a:gsLst>
                  <a:lin ang="4800000" scaled="0"/>
                </a:gradFill>
              </a:rPr>
              <a:t>3 standard models</a:t>
            </a:r>
            <a:endParaRPr lang="en-GB" sz="2400">
              <a:gradFill>
                <a:gsLst>
                  <a:gs pos="34000">
                    <a:srgbClr val="EDEDED"/>
                  </a:gs>
                  <a:gs pos="0">
                    <a:srgbClr val="BFBFBF"/>
                  </a:gs>
                  <a:gs pos="100000">
                    <a:srgbClr val="FFFFFF"/>
                  </a:gs>
                </a:gsLst>
                <a:lin ang="4800000" scaled="0"/>
              </a:gradFill>
            </a:endParaRPr>
          </a:p>
        </p:txBody>
      </p:sp>
    </p:spTree>
    <p:extLst>
      <p:ext uri="{BB962C8B-B14F-4D97-AF65-F5344CB8AC3E}">
        <p14:creationId xmlns:p14="http://schemas.microsoft.com/office/powerpoint/2010/main" val="244814210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020E385-54F4-42F2-9A7E-7A8B8160E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41BF7B-1C76-4D47-8402-68BE7D517466}"/>
              </a:ext>
            </a:extLst>
          </p:cNvPr>
          <p:cNvSpPr>
            <a:spLocks noGrp="1"/>
          </p:cNvSpPr>
          <p:nvPr>
            <p:ph type="title"/>
          </p:nvPr>
        </p:nvSpPr>
        <p:spPr>
          <a:xfrm>
            <a:off x="838200" y="365125"/>
            <a:ext cx="10515600" cy="1325563"/>
          </a:xfrm>
        </p:spPr>
        <p:txBody>
          <a:bodyPr>
            <a:normAutofit/>
          </a:bodyPr>
          <a:lstStyle/>
          <a:p>
            <a:r>
              <a:rPr lang="en-GB">
                <a:gradFill flip="none" rotWithShape="1">
                  <a:gsLst>
                    <a:gs pos="28000">
                      <a:srgbClr val="EDEDED"/>
                    </a:gs>
                    <a:gs pos="0">
                      <a:srgbClr val="BFBFBF"/>
                    </a:gs>
                    <a:gs pos="100000">
                      <a:srgbClr val="FFFFFF"/>
                    </a:gs>
                  </a:gsLst>
                  <a:lin ang="4800000" scaled="0"/>
                  <a:tileRect/>
                </a:gradFill>
              </a:rPr>
              <a:t>Infrastructure as a Service</a:t>
            </a:r>
            <a:endParaRPr lang="nl-BE">
              <a:gradFill flip="none" rotWithShape="1">
                <a:gsLst>
                  <a:gs pos="28000">
                    <a:srgbClr val="EDEDED"/>
                  </a:gs>
                  <a:gs pos="0">
                    <a:srgbClr val="BFBFBF"/>
                  </a:gs>
                  <a:gs pos="100000">
                    <a:srgbClr val="FFFFFF"/>
                  </a:gs>
                </a:gsLst>
                <a:lin ang="4800000" scaled="0"/>
                <a:tileRect/>
              </a:gradFill>
            </a:endParaRPr>
          </a:p>
        </p:txBody>
      </p:sp>
      <p:sp>
        <p:nvSpPr>
          <p:cNvPr id="3" name="Content Placeholder 2">
            <a:extLst>
              <a:ext uri="{FF2B5EF4-FFF2-40B4-BE49-F238E27FC236}">
                <a16:creationId xmlns:a16="http://schemas.microsoft.com/office/drawing/2014/main" id="{CE689D3E-F5C4-4C3E-8758-FB65764A57EA}"/>
              </a:ext>
            </a:extLst>
          </p:cNvPr>
          <p:cNvSpPr>
            <a:spLocks noGrp="1"/>
          </p:cNvSpPr>
          <p:nvPr>
            <p:ph idx="1"/>
          </p:nvPr>
        </p:nvSpPr>
        <p:spPr>
          <a:xfrm>
            <a:off x="1120000" y="1825625"/>
            <a:ext cx="6356856" cy="4351338"/>
          </a:xfrm>
        </p:spPr>
        <p:txBody>
          <a:bodyPr>
            <a:normAutofit/>
          </a:bodyPr>
          <a:lstStyle/>
          <a:p>
            <a:r>
              <a:rPr lang="en-GB">
                <a:gradFill>
                  <a:gsLst>
                    <a:gs pos="34000">
                      <a:srgbClr val="EDEDED"/>
                    </a:gs>
                    <a:gs pos="0">
                      <a:srgbClr val="BFBFBF"/>
                    </a:gs>
                    <a:gs pos="100000">
                      <a:srgbClr val="FFFFFF"/>
                    </a:gs>
                  </a:gsLst>
                  <a:lin ang="4800000" scaled="0"/>
                </a:gradFill>
              </a:rPr>
              <a:t>Online services</a:t>
            </a:r>
          </a:p>
          <a:p>
            <a:r>
              <a:rPr lang="en-GB">
                <a:gradFill>
                  <a:gsLst>
                    <a:gs pos="34000">
                      <a:srgbClr val="EDEDED"/>
                    </a:gs>
                    <a:gs pos="0">
                      <a:srgbClr val="BFBFBF"/>
                    </a:gs>
                    <a:gs pos="100000">
                      <a:srgbClr val="FFFFFF"/>
                    </a:gs>
                  </a:gsLst>
                  <a:lin ang="4800000" scaled="0"/>
                </a:gradFill>
              </a:rPr>
              <a:t>APIs</a:t>
            </a:r>
          </a:p>
          <a:p>
            <a:r>
              <a:rPr lang="en-GB">
                <a:gradFill>
                  <a:gsLst>
                    <a:gs pos="34000">
                      <a:srgbClr val="EDEDED"/>
                    </a:gs>
                    <a:gs pos="0">
                      <a:srgbClr val="BFBFBF"/>
                    </a:gs>
                    <a:gs pos="100000">
                      <a:srgbClr val="FFFFFF"/>
                    </a:gs>
                  </a:gsLst>
                  <a:lin ang="4800000" scaled="0"/>
                </a:gradFill>
              </a:rPr>
              <a:t>Network structure</a:t>
            </a:r>
          </a:p>
          <a:p>
            <a:r>
              <a:rPr lang="en-GB">
                <a:gradFill>
                  <a:gsLst>
                    <a:gs pos="34000">
                      <a:srgbClr val="EDEDED"/>
                    </a:gs>
                    <a:gs pos="0">
                      <a:srgbClr val="BFBFBF"/>
                    </a:gs>
                    <a:gs pos="100000">
                      <a:srgbClr val="FFFFFF"/>
                    </a:gs>
                  </a:gsLst>
                  <a:lin ang="4800000" scaled="0"/>
                </a:gradFill>
              </a:rPr>
              <a:t>Maintained by hypervisor</a:t>
            </a:r>
            <a:endParaRPr lang="nl-BE">
              <a:gradFill>
                <a:gsLst>
                  <a:gs pos="34000">
                    <a:srgbClr val="EDEDED"/>
                  </a:gs>
                  <a:gs pos="0">
                    <a:srgbClr val="BFBFBF"/>
                  </a:gs>
                  <a:gs pos="100000">
                    <a:srgbClr val="FFFFFF"/>
                  </a:gs>
                </a:gsLst>
                <a:lin ang="4800000" scaled="0"/>
              </a:gradFill>
            </a:endParaRPr>
          </a:p>
        </p:txBody>
      </p:sp>
      <p:sp>
        <p:nvSpPr>
          <p:cNvPr id="11" name="Rounded Rectangle 17">
            <a:extLst>
              <a:ext uri="{FF2B5EF4-FFF2-40B4-BE49-F238E27FC236}">
                <a16:creationId xmlns:a16="http://schemas.microsoft.com/office/drawing/2014/main" id="{B1B60728-8C3E-4908-96B8-23E962259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852" y="1948070"/>
            <a:ext cx="3429886" cy="3896139"/>
          </a:xfrm>
          <a:prstGeom prst="roundRect">
            <a:avLst>
              <a:gd name="adj" fmla="val 2028"/>
            </a:avLst>
          </a:prstGeom>
          <a:solidFill>
            <a:schemeClr val="bg1"/>
          </a:solidFill>
          <a:ln>
            <a:no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FAQ: de meest gestelde vragen over Azure (beantwoord door ASPEX) - ASPEX">
            <a:hlinkClick r:id="rId4"/>
            <a:extLst>
              <a:ext uri="{FF2B5EF4-FFF2-40B4-BE49-F238E27FC236}">
                <a16:creationId xmlns:a16="http://schemas.microsoft.com/office/drawing/2014/main" id="{6B0224FD-665C-4D6B-BB10-D14013FDE374}"/>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226824" y="3097173"/>
            <a:ext cx="2843942" cy="1597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4271066"/>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6020E385-54F4-42F2-9A7E-7A8B8160EC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blipFill>
            <a:blip r:embed="rId3"/>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5258D4-16EA-4689-9ABB-C20E8C2C82EF}"/>
              </a:ext>
            </a:extLst>
          </p:cNvPr>
          <p:cNvSpPr>
            <a:spLocks noGrp="1"/>
          </p:cNvSpPr>
          <p:nvPr>
            <p:ph type="title"/>
          </p:nvPr>
        </p:nvSpPr>
        <p:spPr>
          <a:xfrm>
            <a:off x="838200" y="365125"/>
            <a:ext cx="10515600" cy="1325563"/>
          </a:xfrm>
        </p:spPr>
        <p:txBody>
          <a:bodyPr>
            <a:normAutofit/>
          </a:bodyPr>
          <a:lstStyle/>
          <a:p>
            <a:r>
              <a:rPr lang="en-GB">
                <a:gradFill flip="none" rotWithShape="1">
                  <a:gsLst>
                    <a:gs pos="28000">
                      <a:srgbClr val="EDEDED"/>
                    </a:gs>
                    <a:gs pos="0">
                      <a:srgbClr val="BFBFBF"/>
                    </a:gs>
                    <a:gs pos="100000">
                      <a:srgbClr val="FFFFFF"/>
                    </a:gs>
                  </a:gsLst>
                  <a:lin ang="4800000" scaled="0"/>
                  <a:tileRect/>
                </a:gradFill>
              </a:rPr>
              <a:t>Platform as a Service</a:t>
            </a:r>
            <a:endParaRPr lang="nl-BE">
              <a:gradFill flip="none" rotWithShape="1">
                <a:gsLst>
                  <a:gs pos="28000">
                    <a:srgbClr val="EDEDED"/>
                  </a:gs>
                  <a:gs pos="0">
                    <a:srgbClr val="BFBFBF"/>
                  </a:gs>
                  <a:gs pos="100000">
                    <a:srgbClr val="FFFFFF"/>
                  </a:gs>
                </a:gsLst>
                <a:lin ang="4800000" scaled="0"/>
                <a:tileRect/>
              </a:gradFill>
            </a:endParaRPr>
          </a:p>
        </p:txBody>
      </p:sp>
      <p:sp>
        <p:nvSpPr>
          <p:cNvPr id="83" name="Content Placeholder 2">
            <a:extLst>
              <a:ext uri="{FF2B5EF4-FFF2-40B4-BE49-F238E27FC236}">
                <a16:creationId xmlns:a16="http://schemas.microsoft.com/office/drawing/2014/main" id="{85442134-F4F9-4154-B6E2-286EA6D36EAA}"/>
              </a:ext>
            </a:extLst>
          </p:cNvPr>
          <p:cNvSpPr>
            <a:spLocks noGrp="1"/>
          </p:cNvSpPr>
          <p:nvPr>
            <p:ph idx="1"/>
          </p:nvPr>
        </p:nvSpPr>
        <p:spPr>
          <a:xfrm>
            <a:off x="1120000" y="1825625"/>
            <a:ext cx="6356856" cy="4351338"/>
          </a:xfrm>
        </p:spPr>
        <p:txBody>
          <a:bodyPr>
            <a:normAutofit/>
          </a:bodyPr>
          <a:lstStyle/>
          <a:p>
            <a:r>
              <a:rPr lang="en-GB">
                <a:gradFill>
                  <a:gsLst>
                    <a:gs pos="34000">
                      <a:srgbClr val="EDEDED"/>
                    </a:gs>
                    <a:gs pos="0">
                      <a:srgbClr val="BFBFBF"/>
                    </a:gs>
                    <a:gs pos="100000">
                      <a:srgbClr val="FFFFFF"/>
                    </a:gs>
                  </a:gsLst>
                  <a:lin ang="4800000" scaled="0"/>
                </a:gradFill>
              </a:rPr>
              <a:t>Development environment</a:t>
            </a:r>
          </a:p>
          <a:p>
            <a:r>
              <a:rPr lang="en-GB">
                <a:gradFill>
                  <a:gsLst>
                    <a:gs pos="34000">
                      <a:srgbClr val="EDEDED"/>
                    </a:gs>
                    <a:gs pos="0">
                      <a:srgbClr val="BFBFBF"/>
                    </a:gs>
                    <a:gs pos="100000">
                      <a:srgbClr val="FFFFFF"/>
                    </a:gs>
                  </a:gsLst>
                  <a:lin ang="4800000" scaled="0"/>
                </a:gradFill>
              </a:rPr>
              <a:t>Toolkit and standards</a:t>
            </a:r>
          </a:p>
          <a:p>
            <a:r>
              <a:rPr lang="en-GB">
                <a:gradFill>
                  <a:gsLst>
                    <a:gs pos="34000">
                      <a:srgbClr val="EDEDED"/>
                    </a:gs>
                    <a:gs pos="0">
                      <a:srgbClr val="BFBFBF"/>
                    </a:gs>
                    <a:gs pos="100000">
                      <a:srgbClr val="FFFFFF"/>
                    </a:gs>
                  </a:gsLst>
                  <a:lin ang="4800000" scaled="0"/>
                </a:gradFill>
              </a:rPr>
              <a:t>Computing platform</a:t>
            </a:r>
            <a:r>
              <a:rPr lang="nl-BE">
                <a:gradFill>
                  <a:gsLst>
                    <a:gs pos="34000">
                      <a:srgbClr val="EDEDED"/>
                    </a:gs>
                    <a:gs pos="0">
                      <a:srgbClr val="BFBFBF"/>
                    </a:gs>
                    <a:gs pos="100000">
                      <a:srgbClr val="FFFFFF"/>
                    </a:gs>
                  </a:gsLst>
                  <a:lin ang="4800000" scaled="0"/>
                </a:gradFill>
              </a:rPr>
              <a:t>(OS, language, database...)</a:t>
            </a:r>
          </a:p>
        </p:txBody>
      </p:sp>
      <p:sp>
        <p:nvSpPr>
          <p:cNvPr id="90" name="Rounded Rectangle 17">
            <a:extLst>
              <a:ext uri="{FF2B5EF4-FFF2-40B4-BE49-F238E27FC236}">
                <a16:creationId xmlns:a16="http://schemas.microsoft.com/office/drawing/2014/main" id="{B1B60728-8C3E-4908-96B8-23E962259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852" y="1948070"/>
            <a:ext cx="3429886" cy="3896139"/>
          </a:xfrm>
          <a:prstGeom prst="roundRect">
            <a:avLst>
              <a:gd name="adj" fmla="val 2028"/>
            </a:avLst>
          </a:prstGeom>
          <a:solidFill>
            <a:schemeClr val="bg1"/>
          </a:solidFill>
          <a:ln>
            <a:no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A325ADF-DDDF-44E8-9F49-37AAED93C0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6824" y="2993541"/>
            <a:ext cx="2843942" cy="1805197"/>
          </a:xfrm>
          <a:prstGeom prst="rect">
            <a:avLst/>
          </a:prstGeom>
        </p:spPr>
      </p:pic>
    </p:spTree>
    <p:extLst>
      <p:ext uri="{BB962C8B-B14F-4D97-AF65-F5344CB8AC3E}">
        <p14:creationId xmlns:p14="http://schemas.microsoft.com/office/powerpoint/2010/main" val="3539260141"/>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42347A-AAEE-4803-B044-04333708D081}"/>
              </a:ext>
            </a:extLst>
          </p:cNvPr>
          <p:cNvPicPr>
            <a:picLocks noChangeAspect="1"/>
          </p:cNvPicPr>
          <p:nvPr/>
        </p:nvPicPr>
        <p:blipFill rotWithShape="1">
          <a:blip r:embed="rId4">
            <a:extLst>
              <a:ext uri="{28A0092B-C50C-407E-A947-70E740481C1C}">
                <a14:useLocalDpi xmlns:a14="http://schemas.microsoft.com/office/drawing/2010/main" val="0"/>
              </a:ext>
            </a:extLst>
          </a:blip>
          <a:srcRect l="14215" r="30674" b="-1"/>
          <a:stretch/>
        </p:blipFill>
        <p:spPr>
          <a:xfrm>
            <a:off x="6096000" y="10"/>
            <a:ext cx="6096000" cy="6857990"/>
          </a:xfrm>
          <a:prstGeom prst="rect">
            <a:avLst/>
          </a:prstGeom>
        </p:spPr>
      </p:pic>
      <p:sp useBgFill="1">
        <p:nvSpPr>
          <p:cNvPr id="19" name="Rectangle 18">
            <a:extLst>
              <a:ext uri="{FF2B5EF4-FFF2-40B4-BE49-F238E27FC236}">
                <a16:creationId xmlns:a16="http://schemas.microsoft.com/office/drawing/2014/main" id="{229B61F6-561C-44B1-809D-51A2F295F3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ln>
            <a:noFill/>
          </a:ln>
          <a:effectLst>
            <a:outerShdw blurRad="139700" dist="508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111BF7-11BC-49F2-9115-A94A2F73CAC0}"/>
              </a:ext>
            </a:extLst>
          </p:cNvPr>
          <p:cNvSpPr>
            <a:spLocks noGrp="1"/>
          </p:cNvSpPr>
          <p:nvPr>
            <p:ph type="title"/>
          </p:nvPr>
        </p:nvSpPr>
        <p:spPr>
          <a:xfrm>
            <a:off x="838201" y="365125"/>
            <a:ext cx="4854676" cy="1325563"/>
          </a:xfrm>
        </p:spPr>
        <p:txBody>
          <a:bodyPr>
            <a:normAutofit/>
          </a:bodyPr>
          <a:lstStyle/>
          <a:p>
            <a:r>
              <a:rPr lang="en-GB" sz="4200"/>
              <a:t>Software as a Service</a:t>
            </a:r>
            <a:endParaRPr lang="nl-BE" sz="4200"/>
          </a:p>
        </p:txBody>
      </p:sp>
      <p:sp>
        <p:nvSpPr>
          <p:cNvPr id="3" name="Content Placeholder 2">
            <a:extLst>
              <a:ext uri="{FF2B5EF4-FFF2-40B4-BE49-F238E27FC236}">
                <a16:creationId xmlns:a16="http://schemas.microsoft.com/office/drawing/2014/main" id="{5D9E461D-C32B-4EDE-9357-AC99140140A4}"/>
              </a:ext>
            </a:extLst>
          </p:cNvPr>
          <p:cNvSpPr>
            <a:spLocks noGrp="1"/>
          </p:cNvSpPr>
          <p:nvPr>
            <p:ph idx="1"/>
          </p:nvPr>
        </p:nvSpPr>
        <p:spPr>
          <a:xfrm>
            <a:off x="1120000" y="1825625"/>
            <a:ext cx="4572877" cy="4351338"/>
          </a:xfrm>
        </p:spPr>
        <p:txBody>
          <a:bodyPr>
            <a:normAutofit/>
          </a:bodyPr>
          <a:lstStyle/>
          <a:p>
            <a:r>
              <a:rPr lang="en-GB"/>
              <a:t>Access to software and databases</a:t>
            </a:r>
          </a:p>
          <a:p>
            <a:r>
              <a:rPr lang="en-GB"/>
              <a:t>Pay per use or subscription</a:t>
            </a:r>
          </a:p>
          <a:p>
            <a:r>
              <a:rPr lang="en-GB"/>
              <a:t>Maintained by providers</a:t>
            </a:r>
            <a:endParaRPr lang="nl-BE" dirty="0"/>
          </a:p>
        </p:txBody>
      </p:sp>
    </p:spTree>
    <p:extLst>
      <p:ext uri="{BB962C8B-B14F-4D97-AF65-F5344CB8AC3E}">
        <p14:creationId xmlns:p14="http://schemas.microsoft.com/office/powerpoint/2010/main" val="601793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C017C-28F8-4354-81FA-BE68A7ED0C86}"/>
              </a:ext>
            </a:extLst>
          </p:cNvPr>
          <p:cNvSpPr>
            <a:spLocks noGrp="1"/>
          </p:cNvSpPr>
          <p:nvPr>
            <p:ph type="title"/>
          </p:nvPr>
        </p:nvSpPr>
        <p:spPr>
          <a:xfrm>
            <a:off x="838200" y="365125"/>
            <a:ext cx="10515600" cy="1325563"/>
          </a:xfrm>
        </p:spPr>
        <p:txBody>
          <a:bodyPr>
            <a:normAutofit/>
          </a:bodyPr>
          <a:lstStyle/>
          <a:p>
            <a:r>
              <a:rPr lang="en-GB"/>
              <a:t>Disadvantages</a:t>
            </a:r>
            <a:endParaRPr lang="nl-BE" dirty="0"/>
          </a:p>
        </p:txBody>
      </p:sp>
      <p:pic>
        <p:nvPicPr>
          <p:cNvPr id="5" name="Picture 4" descr="Calendar&#10;&#10;Description automatically generated with low confidence">
            <a:extLst>
              <a:ext uri="{FF2B5EF4-FFF2-40B4-BE49-F238E27FC236}">
                <a16:creationId xmlns:a16="http://schemas.microsoft.com/office/drawing/2014/main" id="{8C2CFAEC-BEC5-4EEF-98A2-AB31BA8CD2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6068" y="1924505"/>
            <a:ext cx="3354676" cy="2232383"/>
          </a:xfrm>
          <a:prstGeom prst="rect">
            <a:avLst/>
          </a:prstGeom>
        </p:spPr>
      </p:pic>
      <p:sp>
        <p:nvSpPr>
          <p:cNvPr id="3" name="Content Placeholder 2">
            <a:extLst>
              <a:ext uri="{FF2B5EF4-FFF2-40B4-BE49-F238E27FC236}">
                <a16:creationId xmlns:a16="http://schemas.microsoft.com/office/drawing/2014/main" id="{90C906FA-72C6-443B-8F2D-771352DBD530}"/>
              </a:ext>
            </a:extLst>
          </p:cNvPr>
          <p:cNvSpPr>
            <a:spLocks noGrp="1"/>
          </p:cNvSpPr>
          <p:nvPr>
            <p:ph idx="1"/>
          </p:nvPr>
        </p:nvSpPr>
        <p:spPr>
          <a:xfrm>
            <a:off x="4800600" y="1825625"/>
            <a:ext cx="6553200" cy="4351338"/>
          </a:xfrm>
        </p:spPr>
        <p:txBody>
          <a:bodyPr>
            <a:normAutofit/>
          </a:bodyPr>
          <a:lstStyle/>
          <a:p>
            <a:r>
              <a:rPr lang="en-GB">
                <a:gradFill>
                  <a:gsLst>
                    <a:gs pos="34000">
                      <a:schemeClr val="tx1">
                        <a:lumMod val="93000"/>
                      </a:schemeClr>
                    </a:gs>
                    <a:gs pos="0">
                      <a:schemeClr val="bg1">
                        <a:lumMod val="25000"/>
                        <a:lumOff val="75000"/>
                      </a:schemeClr>
                    </a:gs>
                    <a:gs pos="100000">
                      <a:schemeClr val="tx1"/>
                    </a:gs>
                  </a:gsLst>
                  <a:lin ang="4800000" scaled="0"/>
                </a:gradFill>
              </a:rPr>
              <a:t>Privacy</a:t>
            </a:r>
          </a:p>
          <a:p>
            <a:r>
              <a:rPr lang="en-GB">
                <a:gradFill>
                  <a:gsLst>
                    <a:gs pos="34000">
                      <a:schemeClr val="tx1">
                        <a:lumMod val="93000"/>
                      </a:schemeClr>
                    </a:gs>
                    <a:gs pos="0">
                      <a:schemeClr val="bg1">
                        <a:lumMod val="25000"/>
                        <a:lumOff val="75000"/>
                      </a:schemeClr>
                    </a:gs>
                    <a:gs pos="100000">
                      <a:schemeClr val="tx1"/>
                    </a:gs>
                  </a:gsLst>
                  <a:lin ang="4800000" scaled="0"/>
                </a:gradFill>
              </a:rPr>
              <a:t>Limitations of customizablitiy</a:t>
            </a:r>
            <a:endParaRPr lang="nl-BE">
              <a:gradFill>
                <a:gsLst>
                  <a:gs pos="34000">
                    <a:schemeClr val="tx1">
                      <a:lumMod val="93000"/>
                    </a:schemeClr>
                  </a:gs>
                  <a:gs pos="0">
                    <a:schemeClr val="bg1">
                      <a:lumMod val="25000"/>
                      <a:lumOff val="75000"/>
                    </a:schemeClr>
                  </a:gs>
                  <a:gs pos="100000">
                    <a:schemeClr val="tx1"/>
                  </a:gs>
                </a:gsLst>
                <a:lin ang="4800000" scaled="0"/>
              </a:gradFill>
            </a:endParaRPr>
          </a:p>
        </p:txBody>
      </p:sp>
    </p:spTree>
    <p:extLst>
      <p:ext uri="{BB962C8B-B14F-4D97-AF65-F5344CB8AC3E}">
        <p14:creationId xmlns:p14="http://schemas.microsoft.com/office/powerpoint/2010/main" val="4260812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D097C-65F7-47D2-9AAF-138D7AD08553}"/>
              </a:ext>
            </a:extLst>
          </p:cNvPr>
          <p:cNvSpPr>
            <a:spLocks noGrp="1"/>
          </p:cNvSpPr>
          <p:nvPr>
            <p:ph type="title"/>
          </p:nvPr>
        </p:nvSpPr>
        <p:spPr/>
        <p:txBody>
          <a:bodyPr/>
          <a:lstStyle/>
          <a:p>
            <a:r>
              <a:rPr lang="en-GB" dirty="0"/>
              <a:t>Thank you for your attention</a:t>
            </a:r>
            <a:endParaRPr lang="nl-BE" dirty="0"/>
          </a:p>
        </p:txBody>
      </p:sp>
      <p:sp>
        <p:nvSpPr>
          <p:cNvPr id="3" name="Content Placeholder 2">
            <a:extLst>
              <a:ext uri="{FF2B5EF4-FFF2-40B4-BE49-F238E27FC236}">
                <a16:creationId xmlns:a16="http://schemas.microsoft.com/office/drawing/2014/main" id="{D32862AA-6D55-4F12-A1C9-63E7FF9DC27D}"/>
              </a:ext>
            </a:extLst>
          </p:cNvPr>
          <p:cNvSpPr>
            <a:spLocks noGrp="1"/>
          </p:cNvSpPr>
          <p:nvPr>
            <p:ph idx="1"/>
          </p:nvPr>
        </p:nvSpPr>
        <p:spPr/>
        <p:txBody>
          <a:bodyPr/>
          <a:lstStyle/>
          <a:p>
            <a:endParaRPr lang="nl-BE" dirty="0"/>
          </a:p>
        </p:txBody>
      </p:sp>
    </p:spTree>
    <p:extLst>
      <p:ext uri="{BB962C8B-B14F-4D97-AF65-F5344CB8AC3E}">
        <p14:creationId xmlns:p14="http://schemas.microsoft.com/office/powerpoint/2010/main" val="57573664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106</TotalTime>
  <Words>567</Words>
  <Application>Microsoft Office PowerPoint</Application>
  <PresentationFormat>Widescreen</PresentationFormat>
  <Paragraphs>37</Paragraphs>
  <Slides>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Corbel</vt:lpstr>
      <vt:lpstr>Depth</vt:lpstr>
      <vt:lpstr>Cloud Computing</vt:lpstr>
      <vt:lpstr>What?</vt:lpstr>
      <vt:lpstr>How does it work</vt:lpstr>
      <vt:lpstr>Infrastructure as a Service</vt:lpstr>
      <vt:lpstr>Platform as a Service</vt:lpstr>
      <vt:lpstr>Software as a Service</vt:lpstr>
      <vt:lpstr>Disadvantages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dc:title>
  <dc:creator>Jens</dc:creator>
  <cp:lastModifiedBy>Jens</cp:lastModifiedBy>
  <cp:revision>3</cp:revision>
  <dcterms:created xsi:type="dcterms:W3CDTF">2021-08-05T07:06:57Z</dcterms:created>
  <dcterms:modified xsi:type="dcterms:W3CDTF">2021-08-24T09:24:49Z</dcterms:modified>
</cp:coreProperties>
</file>

<file path=docProps/thumbnail.jpeg>
</file>